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536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6558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9853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s"/>
              <a:pPr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70059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216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232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898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018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006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85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762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335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18587-4679-427B-8AC1-249326FDB568}" type="datetimeFigureOut">
              <a:rPr lang="es-CO" smtClean="0"/>
              <a:t>22/08/2017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2A8A5-9CC5-4244-9A6E-D3BE6C92F0E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934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10" descr="http://www.gantz.cl/img/que_son_fisuras/f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4" t="4717" b="11109"/>
          <a:stretch/>
        </p:blipFill>
        <p:spPr bwMode="auto">
          <a:xfrm>
            <a:off x="10334859" y="1015611"/>
            <a:ext cx="1587784" cy="250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9" descr="http://www.gantz.cl/img/que_son_fisuras/f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3" b="5820"/>
          <a:stretch>
            <a:fillRect/>
          </a:stretch>
        </p:blipFill>
        <p:spPr bwMode="auto">
          <a:xfrm>
            <a:off x="2551578" y="1029787"/>
            <a:ext cx="1571956" cy="262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10" descr="http://www.gantz.cl/img/que_son_fisuras/f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1" b="1747"/>
          <a:stretch>
            <a:fillRect/>
          </a:stretch>
        </p:blipFill>
        <p:spPr bwMode="auto">
          <a:xfrm>
            <a:off x="6528863" y="981295"/>
            <a:ext cx="1549941" cy="2694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367622" y="663239"/>
            <a:ext cx="3142207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67" kern="0" dirty="0">
                <a:solidFill>
                  <a:srgbClr val="000000"/>
                </a:solidFill>
                <a:cs typeface="Arial"/>
                <a:sym typeface="Arial"/>
              </a:rPr>
              <a:t>- Fisura  labial unilateral incompleta</a:t>
            </a:r>
          </a:p>
        </p:txBody>
      </p:sp>
      <p:pic>
        <p:nvPicPr>
          <p:cNvPr id="3076" name="Imagen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45" y="3529465"/>
            <a:ext cx="2990851" cy="299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Imagen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53" y="3514649"/>
            <a:ext cx="3005667" cy="300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Imagen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39" y="3514648"/>
            <a:ext cx="3090679" cy="300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4444757" y="632482"/>
            <a:ext cx="3132589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67" kern="0" dirty="0">
                <a:solidFill>
                  <a:srgbClr val="000000"/>
                </a:solidFill>
                <a:cs typeface="Arial"/>
                <a:sym typeface="Arial"/>
              </a:rPr>
              <a:t>- Fisura Labial Bilateral Incompleta </a:t>
            </a:r>
            <a:endParaRPr lang="es-MX" sz="14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8085425" y="636040"/>
            <a:ext cx="420581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333" kern="0" dirty="0">
                <a:solidFill>
                  <a:srgbClr val="000000"/>
                </a:solidFill>
                <a:cs typeface="Arial"/>
                <a:sym typeface="Arial"/>
              </a:rPr>
              <a:t>- Fisura de Labio Unilateral, Alvéolo y Paladar Total.</a:t>
            </a:r>
            <a:endParaRPr lang="es-MX" sz="1333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11" name="10 Conector recto"/>
          <p:cNvCxnSpPr/>
          <p:nvPr/>
        </p:nvCxnSpPr>
        <p:spPr>
          <a:xfrm>
            <a:off x="4236952" y="411128"/>
            <a:ext cx="0" cy="6266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8078804" y="387257"/>
            <a:ext cx="0" cy="6266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-38495" y="-33860"/>
            <a:ext cx="3669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kern="0" dirty="0" err="1">
                <a:solidFill>
                  <a:srgbClr val="000000"/>
                </a:solidFill>
                <a:latin typeface="Amatic SC" panose="020B0604020202020204" charset="0"/>
                <a:cs typeface="Arial"/>
                <a:sym typeface="Arial"/>
              </a:rPr>
              <a:t>Kernahan</a:t>
            </a:r>
            <a:r>
              <a:rPr lang="es-ES" sz="3200" b="1" kern="0" dirty="0">
                <a:solidFill>
                  <a:srgbClr val="000000"/>
                </a:solidFill>
                <a:latin typeface="Amatic SC" panose="020B0604020202020204" charset="0"/>
                <a:cs typeface="Arial"/>
                <a:sym typeface="Arial"/>
              </a:rPr>
              <a:t> y </a:t>
            </a:r>
            <a:r>
              <a:rPr lang="es-ES" sz="3200" b="1" kern="0" dirty="0" err="1">
                <a:solidFill>
                  <a:srgbClr val="000000"/>
                </a:solidFill>
                <a:latin typeface="Amatic SC" panose="020B0604020202020204" charset="0"/>
                <a:cs typeface="Arial"/>
                <a:sym typeface="Arial"/>
              </a:rPr>
              <a:t>Stark</a:t>
            </a:r>
            <a:r>
              <a:rPr lang="es-ES" sz="3200" b="1" kern="0" dirty="0">
                <a:solidFill>
                  <a:srgbClr val="000000"/>
                </a:solidFill>
                <a:latin typeface="Amatic SC" panose="020B0604020202020204" charset="0"/>
                <a:cs typeface="Arial"/>
                <a:sym typeface="Arial"/>
              </a:rPr>
              <a:t> </a:t>
            </a:r>
            <a:endParaRPr lang="es-MX" sz="3200" b="1" kern="0" dirty="0">
              <a:solidFill>
                <a:srgbClr val="000000"/>
              </a:solidFill>
              <a:latin typeface="Amatic SC" panose="020B0604020202020204" charset="0"/>
              <a:cs typeface="Arial"/>
              <a:sym typeface="Arial"/>
            </a:endParaRPr>
          </a:p>
        </p:txBody>
      </p:sp>
      <p:pic>
        <p:nvPicPr>
          <p:cNvPr id="17" name="Picture 2" descr="Resultado de imagen para labio y paladar hendido ortodoncia pdf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1" t="11678" b="13809"/>
          <a:stretch/>
        </p:blipFill>
        <p:spPr bwMode="auto">
          <a:xfrm>
            <a:off x="8187207" y="1060448"/>
            <a:ext cx="2133819" cy="16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fisura labial unilateral incomplet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5" t="1420" r="36589" b="3147"/>
          <a:stretch/>
        </p:blipFill>
        <p:spPr bwMode="auto">
          <a:xfrm>
            <a:off x="437322" y="1086678"/>
            <a:ext cx="1868556" cy="17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Fisura Labial Bilateral Incompleta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4077" r="55991" b="2965"/>
          <a:stretch/>
        </p:blipFill>
        <p:spPr bwMode="auto">
          <a:xfrm>
            <a:off x="4656546" y="1086678"/>
            <a:ext cx="1778562" cy="17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36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10" descr="http://www.gantz.cl/img/que_son_fisuras/f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1" b="2054"/>
          <a:stretch>
            <a:fillRect/>
          </a:stretch>
        </p:blipFill>
        <p:spPr bwMode="auto">
          <a:xfrm>
            <a:off x="10304034" y="798223"/>
            <a:ext cx="1746199" cy="257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9" descr="http://www.gantz.cl/img/que_son_fisuras/f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0" t="3590"/>
          <a:stretch>
            <a:fillRect/>
          </a:stretch>
        </p:blipFill>
        <p:spPr bwMode="auto">
          <a:xfrm>
            <a:off x="6407882" y="1129987"/>
            <a:ext cx="1644501" cy="224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1" descr="http://www.gantz.cl/img/que_son_fisuras/f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9" t="5605"/>
          <a:stretch>
            <a:fillRect/>
          </a:stretch>
        </p:blipFill>
        <p:spPr bwMode="auto">
          <a:xfrm>
            <a:off x="2227184" y="948666"/>
            <a:ext cx="1713947" cy="266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-90747" y="-99175"/>
            <a:ext cx="3669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kern="0" dirty="0" err="1">
                <a:solidFill>
                  <a:srgbClr val="000000"/>
                </a:solidFill>
                <a:latin typeface="Amatic SC" panose="020B0604020202020204" charset="0"/>
                <a:cs typeface="Arial"/>
                <a:sym typeface="Arial"/>
              </a:rPr>
              <a:t>Kernahan</a:t>
            </a:r>
            <a:r>
              <a:rPr lang="es-ES" sz="3200" b="1" kern="0" dirty="0">
                <a:solidFill>
                  <a:srgbClr val="000000"/>
                </a:solidFill>
                <a:latin typeface="Amatic SC" panose="020B0604020202020204" charset="0"/>
                <a:cs typeface="Arial"/>
                <a:sym typeface="Arial"/>
              </a:rPr>
              <a:t> y </a:t>
            </a:r>
            <a:r>
              <a:rPr lang="es-ES" sz="3200" b="1" kern="0" dirty="0" err="1">
                <a:solidFill>
                  <a:srgbClr val="000000"/>
                </a:solidFill>
                <a:latin typeface="Amatic SC" panose="020B0604020202020204" charset="0"/>
                <a:cs typeface="Arial"/>
                <a:sym typeface="Arial"/>
              </a:rPr>
              <a:t>Stark</a:t>
            </a:r>
            <a:r>
              <a:rPr lang="es-ES" sz="3200" b="1" kern="0" dirty="0">
                <a:solidFill>
                  <a:srgbClr val="000000"/>
                </a:solidFill>
                <a:latin typeface="Amatic SC" panose="020B0604020202020204" charset="0"/>
                <a:cs typeface="Arial"/>
                <a:sym typeface="Arial"/>
              </a:rPr>
              <a:t> </a:t>
            </a:r>
            <a:endParaRPr lang="es-MX" sz="3200" b="1" kern="0" dirty="0">
              <a:solidFill>
                <a:srgbClr val="000000"/>
              </a:solidFill>
              <a:latin typeface="Amatic SC" panose="020B0604020202020204" charset="0"/>
              <a:cs typeface="Arial"/>
              <a:sym typeface="Arial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41774" y="680526"/>
            <a:ext cx="3374065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67" kern="0" dirty="0">
                <a:solidFill>
                  <a:srgbClr val="000000"/>
                </a:solidFill>
                <a:cs typeface="Arial"/>
                <a:sym typeface="Arial"/>
              </a:rPr>
              <a:t>- Fisura de labio Bilateral, alveolo y paladar total</a:t>
            </a:r>
            <a:endParaRPr lang="es-MX" sz="14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4597443" y="623816"/>
            <a:ext cx="2377574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67" kern="0" dirty="0">
                <a:solidFill>
                  <a:srgbClr val="000000"/>
                </a:solidFill>
                <a:cs typeface="Arial"/>
                <a:sym typeface="Arial"/>
              </a:rPr>
              <a:t>- Fisura de paladar blando</a:t>
            </a:r>
            <a:endParaRPr lang="es-MX" sz="14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8586027" y="586979"/>
            <a:ext cx="2170787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67" kern="0" dirty="0">
                <a:solidFill>
                  <a:srgbClr val="000000"/>
                </a:solidFill>
                <a:cs typeface="Arial"/>
                <a:sym typeface="Arial"/>
              </a:rPr>
              <a:t>- Fisura de paladar total</a:t>
            </a:r>
            <a:endParaRPr lang="es-MX" sz="14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4102" name="Imagen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030" y="1059099"/>
            <a:ext cx="1936348" cy="178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Imagen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8" y="3473303"/>
            <a:ext cx="3246477" cy="299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Imagen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975" y="3473303"/>
            <a:ext cx="3157236" cy="299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Imagen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208" y="3473303"/>
            <a:ext cx="2878313" cy="299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16 Conector recto"/>
          <p:cNvCxnSpPr/>
          <p:nvPr/>
        </p:nvCxnSpPr>
        <p:spPr>
          <a:xfrm>
            <a:off x="4095179" y="453660"/>
            <a:ext cx="0" cy="6266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8196991" y="453654"/>
            <a:ext cx="0" cy="6266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Resultado de imagen para labio y paladar hendido ortodoncia pd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6" y="1269265"/>
            <a:ext cx="2076474" cy="157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fisura de paladar blando en niño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355" y="1059099"/>
            <a:ext cx="2110572" cy="181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94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0" b="50391"/>
          <a:stretch>
            <a:fillRect/>
          </a:stretch>
        </p:blipFill>
        <p:spPr bwMode="auto">
          <a:xfrm>
            <a:off x="7836163" y="4014868"/>
            <a:ext cx="2095500" cy="262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Imagen 4" descr="C:\Users\carlosalberto\Pictures\2016-08-21 clasificacion FLAP\clasificacion FLAP 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15" t="2391" r="45798" b="58763"/>
          <a:stretch>
            <a:fillRect/>
          </a:stretch>
        </p:blipFill>
        <p:spPr bwMode="auto">
          <a:xfrm>
            <a:off x="7629363" y="1143051"/>
            <a:ext cx="3194971" cy="287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69358" y="143988"/>
            <a:ext cx="11809229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92" indent="-304792" algn="just">
              <a:buFontTx/>
              <a:buAutoNum type="arabicPeriod" startAt="2"/>
            </a:pPr>
            <a:r>
              <a:rPr lang="es-MX" sz="1867" b="1" kern="0" dirty="0">
                <a:solidFill>
                  <a:srgbClr val="D2D2D2">
                    <a:lumMod val="10000"/>
                  </a:srgbClr>
                </a:solidFill>
                <a:cs typeface="Arial"/>
                <a:sym typeface="Arial"/>
              </a:rPr>
              <a:t>VEAU</a:t>
            </a:r>
            <a:r>
              <a:rPr lang="es-MX" sz="1867" kern="0" dirty="0">
                <a:solidFill>
                  <a:srgbClr val="D2D2D2">
                    <a:lumMod val="10000"/>
                  </a:srgbClr>
                </a:solidFill>
                <a:cs typeface="Arial"/>
                <a:sym typeface="Arial"/>
              </a:rPr>
              <a:t> propuso el sistema de utilización más frecuente. </a:t>
            </a:r>
          </a:p>
          <a:p>
            <a:pPr algn="just"/>
            <a:endParaRPr lang="es-MX" sz="1867" kern="0" dirty="0">
              <a:solidFill>
                <a:srgbClr val="D2D2D2">
                  <a:lumMod val="10000"/>
                </a:srgbClr>
              </a:solidFill>
              <a:cs typeface="Arial"/>
              <a:sym typeface="Arial"/>
            </a:endParaRPr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es-MX" sz="1867" kern="0" dirty="0">
                <a:solidFill>
                  <a:srgbClr val="D2D2D2">
                    <a:lumMod val="10000"/>
                  </a:srgbClr>
                </a:solidFill>
                <a:cs typeface="Arial"/>
                <a:sym typeface="Arial"/>
              </a:rPr>
              <a:t>Clasificó las hendiduras en el paladar de la siguiente manera:</a:t>
            </a:r>
          </a:p>
          <a:p>
            <a:pPr algn="just"/>
            <a:endParaRPr lang="es-MX" sz="1867" kern="0" dirty="0">
              <a:solidFill>
                <a:srgbClr val="D2D2D2">
                  <a:lumMod val="10000"/>
                </a:srgbClr>
              </a:solidFill>
              <a:cs typeface="Arial"/>
              <a:sym typeface="Arial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363726" y="1076514"/>
            <a:ext cx="52772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kern="0" dirty="0">
                <a:solidFill>
                  <a:srgbClr val="D2D2D2">
                    <a:lumMod val="10000"/>
                  </a:srgbClr>
                </a:solidFill>
                <a:cs typeface="Arial"/>
                <a:sym typeface="Arial"/>
              </a:rPr>
              <a:t>Clase I:</a:t>
            </a:r>
            <a:r>
              <a:rPr lang="es-CO" sz="1467" kern="0" dirty="0">
                <a:solidFill>
                  <a:srgbClr val="000000"/>
                </a:solidFill>
                <a:cs typeface="Arial"/>
                <a:sym typeface="Arial"/>
              </a:rPr>
              <a:t> involucra solo el paladar blando.</a:t>
            </a:r>
            <a:endParaRPr lang="es-MX" sz="14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1" y="1489509"/>
            <a:ext cx="5280338" cy="52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4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2" descr="C:\Users\carlosalberto\Pictures\2016-08-21 clasificacion FLAP\clasificacion FLAP 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21" t="2391" r="7651" b="57715"/>
          <a:stretch>
            <a:fillRect/>
          </a:stretch>
        </p:blipFill>
        <p:spPr bwMode="auto">
          <a:xfrm>
            <a:off x="7504568" y="909263"/>
            <a:ext cx="2951281" cy="273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008114" y="578284"/>
            <a:ext cx="77881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2000" b="1" kern="0" dirty="0">
                <a:solidFill>
                  <a:srgbClr val="000000"/>
                </a:solidFill>
                <a:cs typeface="Arial"/>
                <a:sym typeface="Arial"/>
              </a:rPr>
              <a:t>Clase II</a:t>
            </a:r>
            <a:r>
              <a:rPr lang="es-US" sz="1467" b="1" kern="0" dirty="0">
                <a:solidFill>
                  <a:srgbClr val="000000"/>
                </a:solidFill>
                <a:cs typeface="Arial"/>
                <a:sym typeface="Arial"/>
              </a:rPr>
              <a:t>: </a:t>
            </a:r>
            <a:r>
              <a:rPr lang="es-CO" sz="1467" kern="0" dirty="0">
                <a:solidFill>
                  <a:srgbClr val="000000"/>
                </a:solidFill>
                <a:cs typeface="Arial"/>
                <a:sym typeface="Arial"/>
              </a:rPr>
              <a:t>involucra los paladares blando y duro, pero no el proceso alveolar.</a:t>
            </a:r>
            <a:endParaRPr lang="es-MX" sz="14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0" t="4788" b="50391"/>
          <a:stretch>
            <a:fillRect/>
          </a:stretch>
        </p:blipFill>
        <p:spPr bwMode="auto">
          <a:xfrm>
            <a:off x="7674224" y="3959072"/>
            <a:ext cx="2611967" cy="255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1669" y="-113812"/>
            <a:ext cx="1603387" cy="85351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955" y="1368100"/>
            <a:ext cx="4857493" cy="485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22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900" y="1216840"/>
            <a:ext cx="2981795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6901" y="-91500"/>
            <a:ext cx="2064297" cy="1068000"/>
          </a:xfrm>
        </p:spPr>
        <p:txBody>
          <a:bodyPr/>
          <a:lstStyle/>
          <a:p>
            <a:r>
              <a:rPr lang="es-MX" sz="3200" dirty="0">
                <a:solidFill>
                  <a:schemeClr val="tx1"/>
                </a:solidFill>
              </a:rPr>
              <a:t>VEAU</a:t>
            </a:r>
          </a:p>
        </p:txBody>
      </p:sp>
      <p:sp>
        <p:nvSpPr>
          <p:cNvPr id="5" name="4 Rectángulo"/>
          <p:cNvSpPr/>
          <p:nvPr/>
        </p:nvSpPr>
        <p:spPr>
          <a:xfrm>
            <a:off x="653231" y="693719"/>
            <a:ext cx="108991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US" sz="2000" b="1" kern="0" dirty="0">
                <a:solidFill>
                  <a:srgbClr val="000000"/>
                </a:solidFill>
                <a:cs typeface="Arial"/>
                <a:sym typeface="Arial"/>
              </a:rPr>
              <a:t>Clase III</a:t>
            </a:r>
            <a:r>
              <a:rPr lang="es-US" sz="1467" kern="0" dirty="0">
                <a:solidFill>
                  <a:srgbClr val="000000"/>
                </a:solidFill>
                <a:cs typeface="Arial"/>
                <a:sym typeface="Arial"/>
              </a:rPr>
              <a:t>: </a:t>
            </a:r>
            <a:r>
              <a:rPr lang="es-CO" sz="1467" kern="0" dirty="0">
                <a:solidFill>
                  <a:srgbClr val="000000"/>
                </a:solidFill>
                <a:cs typeface="Arial"/>
                <a:sym typeface="Arial"/>
              </a:rPr>
              <a:t>involucra tanto los paladares blando y duro como el proceso alveolar en un lado del área premaxilar.</a:t>
            </a:r>
            <a:endParaRPr lang="es-MX" sz="14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615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09" r="53590"/>
          <a:stretch>
            <a:fillRect/>
          </a:stretch>
        </p:blipFill>
        <p:spPr bwMode="auto">
          <a:xfrm>
            <a:off x="7506900" y="4010840"/>
            <a:ext cx="2152649" cy="272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6" y="1216840"/>
            <a:ext cx="5178768" cy="517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03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Rectángulo"/>
          <p:cNvSpPr/>
          <p:nvPr/>
        </p:nvSpPr>
        <p:spPr>
          <a:xfrm>
            <a:off x="596720" y="545226"/>
            <a:ext cx="10529328" cy="625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US" sz="2000" b="1" kern="0" dirty="0">
                <a:solidFill>
                  <a:srgbClr val="000000"/>
                </a:solidFill>
                <a:cs typeface="Arial"/>
                <a:sym typeface="Arial"/>
              </a:rPr>
              <a:t>Clase IV: </a:t>
            </a:r>
            <a:r>
              <a:rPr lang="es-CO" sz="1467" kern="0" dirty="0">
                <a:solidFill>
                  <a:srgbClr val="000000"/>
                </a:solidFill>
                <a:cs typeface="Arial"/>
                <a:sym typeface="Arial"/>
              </a:rPr>
              <a:t>involucra tanto los paladares blando y duro y continúa a través de alveolos en ambos lados del premaxilar, dejándolo libre y a veces móvil.</a:t>
            </a:r>
            <a:endParaRPr lang="es-MX" sz="1467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7" name="Imagen 1" descr="C:\Users\carlosalberto\Pictures\2016-08-21 clasificacion FLAP\clasificacion FLAP 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6" t="46043" r="6467" b="10652"/>
          <a:stretch>
            <a:fillRect/>
          </a:stretch>
        </p:blipFill>
        <p:spPr bwMode="auto">
          <a:xfrm>
            <a:off x="7572555" y="1171103"/>
            <a:ext cx="3081867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0" t="49609" r="8960"/>
          <a:stretch>
            <a:fillRect/>
          </a:stretch>
        </p:blipFill>
        <p:spPr bwMode="auto">
          <a:xfrm>
            <a:off x="7572555" y="3965103"/>
            <a:ext cx="1885951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973" y="-149156"/>
            <a:ext cx="1603387" cy="85351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6" y="1269951"/>
            <a:ext cx="5436124" cy="543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097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Panorámica</PresentationFormat>
  <Paragraphs>16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Amatic SC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VEAU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Luisa Fernanda Serna Flórez</dc:creator>
  <cp:lastModifiedBy>Enrique Díaz-Infante</cp:lastModifiedBy>
  <cp:revision>1</cp:revision>
  <dcterms:created xsi:type="dcterms:W3CDTF">2017-07-12T23:16:17Z</dcterms:created>
  <dcterms:modified xsi:type="dcterms:W3CDTF">2017-08-22T06:04:32Z</dcterms:modified>
</cp:coreProperties>
</file>